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5"/>
    <p:sldId id="257" r:id="rId36"/>
    <p:sldId id="258" r:id="rId37"/>
    <p:sldId id="259" r:id="rId38"/>
    <p:sldId id="260" r:id="rId39"/>
    <p:sldId id="261" r:id="rId40"/>
    <p:sldId id="262" r:id="rId41"/>
    <p:sldId id="263" r:id="rId42"/>
    <p:sldId id="264" r:id="rId43"/>
    <p:sldId id="265" r:id="rId44"/>
    <p:sldId id="266" r:id="rId45"/>
    <p:sldId id="267" r:id="rId46"/>
    <p:sldId id="268" r:id="rId47"/>
    <p:sldId id="269" r:id="rId48"/>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DM Sans" charset="1" panose="00000000000000000000"/>
      <p:regular r:id="rId12"/>
    </p:embeddedFont>
    <p:embeddedFont>
      <p:font typeface="DM Sans Bold" charset="1" panose="00000000000000000000"/>
      <p:regular r:id="rId13"/>
    </p:embeddedFont>
    <p:embeddedFont>
      <p:font typeface="DM Sans Italics" charset="1" panose="00000000000000000000"/>
      <p:regular r:id="rId14"/>
    </p:embeddedFont>
    <p:embeddedFont>
      <p:font typeface="DM Sans Bold Italics" charset="1" panose="00000000000000000000"/>
      <p:regular r:id="rId15"/>
    </p:embeddedFont>
    <p:embeddedFont>
      <p:font typeface="Sedgwick Ave" charset="1" panose="00000500000000000000"/>
      <p:regular r:id="rId16"/>
    </p:embeddedFont>
    <p:embeddedFont>
      <p:font typeface="Canva Sans" charset="1" panose="020B0503030501040103"/>
      <p:regular r:id="rId17"/>
    </p:embeddedFont>
    <p:embeddedFont>
      <p:font typeface="Canva Sans Bold" charset="1" panose="020B0803030501040103"/>
      <p:regular r:id="rId18"/>
    </p:embeddedFont>
    <p:embeddedFont>
      <p:font typeface="Canva Sans Italics" charset="1" panose="020B0503030501040103"/>
      <p:regular r:id="rId19"/>
    </p:embeddedFont>
    <p:embeddedFont>
      <p:font typeface="Canva Sans Bold Italics" charset="1" panose="020B0803030501040103"/>
      <p:regular r:id="rId20"/>
    </p:embeddedFont>
    <p:embeddedFont>
      <p:font typeface="Canva Sans Medium" charset="1" panose="020B0603030501040103"/>
      <p:regular r:id="rId21"/>
    </p:embeddedFont>
    <p:embeddedFont>
      <p:font typeface="Canva Sans Medium Italics" charset="1" panose="020B0603030501040103"/>
      <p:regular r:id="rId22"/>
    </p:embeddedFont>
    <p:embeddedFont>
      <p:font typeface="Open Sauce" charset="1" panose="00000500000000000000"/>
      <p:regular r:id="rId23"/>
    </p:embeddedFont>
    <p:embeddedFont>
      <p:font typeface="Open Sauce Bold" charset="1" panose="00000800000000000000"/>
      <p:regular r:id="rId24"/>
    </p:embeddedFont>
    <p:embeddedFont>
      <p:font typeface="Open Sauce Italics" charset="1" panose="00000500000000000000"/>
      <p:regular r:id="rId25"/>
    </p:embeddedFont>
    <p:embeddedFont>
      <p:font typeface="Open Sauce Bold Italics" charset="1" panose="00000800000000000000"/>
      <p:regular r:id="rId26"/>
    </p:embeddedFont>
    <p:embeddedFont>
      <p:font typeface="Open Sauce Light" charset="1" panose="00000400000000000000"/>
      <p:regular r:id="rId27"/>
    </p:embeddedFont>
    <p:embeddedFont>
      <p:font typeface="Open Sauce Light Italics" charset="1" panose="00000400000000000000"/>
      <p:regular r:id="rId28"/>
    </p:embeddedFont>
    <p:embeddedFont>
      <p:font typeface="Open Sauce Medium" charset="1" panose="00000600000000000000"/>
      <p:regular r:id="rId29"/>
    </p:embeddedFont>
    <p:embeddedFont>
      <p:font typeface="Open Sauce Medium Italics" charset="1" panose="00000600000000000000"/>
      <p:regular r:id="rId30"/>
    </p:embeddedFont>
    <p:embeddedFont>
      <p:font typeface="Open Sauce Semi-Bold" charset="1" panose="00000700000000000000"/>
      <p:regular r:id="rId31"/>
    </p:embeddedFont>
    <p:embeddedFont>
      <p:font typeface="Open Sauce Semi-Bold Italics" charset="1" panose="00000700000000000000"/>
      <p:regular r:id="rId32"/>
    </p:embeddedFont>
    <p:embeddedFont>
      <p:font typeface="Open Sauce Heavy" charset="1" panose="00000A00000000000000"/>
      <p:regular r:id="rId33"/>
    </p:embeddedFont>
    <p:embeddedFont>
      <p:font typeface="Open Sauce Heavy Italics" charset="1" panose="00000A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43" Target="slides/slide9.xml" Type="http://schemas.openxmlformats.org/officeDocument/2006/relationships/slide"/><Relationship Id="rId44" Target="slides/slide10.xml" Type="http://schemas.openxmlformats.org/officeDocument/2006/relationships/slide"/><Relationship Id="rId45" Target="slides/slide11.xml" Type="http://schemas.openxmlformats.org/officeDocument/2006/relationships/slide"/><Relationship Id="rId46" Target="slides/slide12.xml" Type="http://schemas.openxmlformats.org/officeDocument/2006/relationships/slide"/><Relationship Id="rId47" Target="slides/slide13.xml" Type="http://schemas.openxmlformats.org/officeDocument/2006/relationships/slide"/><Relationship Id="rId48"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jpeg>
</file>

<file path=ppt/media/image12.jpeg>
</file>

<file path=ppt/media/image13.png>
</file>

<file path=ppt/media/image14.svg>
</file>

<file path=ppt/media/image15.jpe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1.png" Type="http://schemas.openxmlformats.org/officeDocument/2006/relationships/image"/><Relationship Id="rId5" Target="../media/image24.png" Type="http://schemas.openxmlformats.org/officeDocument/2006/relationships/image"/><Relationship Id="rId6" Target="../media/image25.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 Id="rId6" Target="../media/image32.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2.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6.png" Type="http://schemas.openxmlformats.org/officeDocument/2006/relationships/image"/><Relationship Id="rId9" Target="../media/image17.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 Id="rId6" Target="../media/image22.png" Type="http://schemas.openxmlformats.org/officeDocument/2006/relationships/image"/><Relationship Id="rId7" Target="../media/image23.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 Id="rId6" Target="../media/image26.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913313">
            <a:off x="5628595" y="-4100810"/>
            <a:ext cx="17155205" cy="13942503"/>
          </a:xfrm>
          <a:custGeom>
            <a:avLst/>
            <a:gdLst/>
            <a:ahLst/>
            <a:cxnLst/>
            <a:rect r="r" b="b" t="t" l="l"/>
            <a:pathLst>
              <a:path h="13942503" w="17155205">
                <a:moveTo>
                  <a:pt x="0" y="0"/>
                </a:moveTo>
                <a:lnTo>
                  <a:pt x="17155205" y="0"/>
                </a:lnTo>
                <a:lnTo>
                  <a:pt x="17155205" y="13942503"/>
                </a:lnTo>
                <a:lnTo>
                  <a:pt x="0" y="13942503"/>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675970" y="3689985"/>
            <a:ext cx="13204131" cy="2867025"/>
          </a:xfrm>
          <a:prstGeom prst="rect">
            <a:avLst/>
          </a:prstGeom>
        </p:spPr>
        <p:txBody>
          <a:bodyPr anchor="t" rtlCol="false" tIns="0" lIns="0" bIns="0" rIns="0">
            <a:spAutoFit/>
          </a:bodyPr>
          <a:lstStyle/>
          <a:p>
            <a:pPr algn="ctr">
              <a:lnSpc>
                <a:spcPts val="11399"/>
              </a:lnSpc>
            </a:pPr>
            <a:r>
              <a:rPr lang="en-US" sz="9499">
                <a:solidFill>
                  <a:srgbClr val="9179FA"/>
                </a:solidFill>
                <a:latin typeface="Open Sauce Bold"/>
              </a:rPr>
              <a:t>Banking Management</a:t>
            </a:r>
            <a:r>
              <a:rPr lang="en-US" sz="9499">
                <a:solidFill>
                  <a:srgbClr val="9179FA"/>
                </a:solidFill>
                <a:latin typeface="Open Sauce Bold"/>
              </a:rPr>
              <a:t> </a:t>
            </a:r>
            <a:r>
              <a:rPr lang="en-US" sz="9499">
                <a:solidFill>
                  <a:srgbClr val="FFFFFF"/>
                </a:solidFill>
                <a:latin typeface="Open Sauce Bold"/>
              </a:rPr>
              <a:t>System</a:t>
            </a:r>
          </a:p>
        </p:txBody>
      </p:sp>
      <p:sp>
        <p:nvSpPr>
          <p:cNvPr name="TextBox 4" id="4"/>
          <p:cNvSpPr txBox="true"/>
          <p:nvPr/>
        </p:nvSpPr>
        <p:spPr>
          <a:xfrm rot="0">
            <a:off x="3718671" y="981075"/>
            <a:ext cx="10850658" cy="438785"/>
          </a:xfrm>
          <a:prstGeom prst="rect">
            <a:avLst/>
          </a:prstGeom>
        </p:spPr>
        <p:txBody>
          <a:bodyPr anchor="t" rtlCol="false" tIns="0" lIns="0" bIns="0" rIns="0">
            <a:spAutoFit/>
          </a:bodyPr>
          <a:lstStyle/>
          <a:p>
            <a:pPr algn="ctr">
              <a:lnSpc>
                <a:spcPts val="3639"/>
              </a:lnSpc>
            </a:pPr>
            <a:r>
              <a:rPr lang="en-US" sz="2599" spc="181">
                <a:solidFill>
                  <a:srgbClr val="FFFFFF"/>
                </a:solidFill>
                <a:latin typeface="Open Sauce Light"/>
              </a:rPr>
              <a:t>UNLOCKING A SEAMLESS BANKING EXPERIENCE</a:t>
            </a:r>
          </a:p>
        </p:txBody>
      </p:sp>
      <p:sp>
        <p:nvSpPr>
          <p:cNvPr name="TextBox 5" id="5"/>
          <p:cNvSpPr txBox="true"/>
          <p:nvPr/>
        </p:nvSpPr>
        <p:spPr>
          <a:xfrm rot="0">
            <a:off x="3718671" y="8750935"/>
            <a:ext cx="10850658" cy="507365"/>
          </a:xfrm>
          <a:prstGeom prst="rect">
            <a:avLst/>
          </a:prstGeom>
        </p:spPr>
        <p:txBody>
          <a:bodyPr anchor="t" rtlCol="false" tIns="0" lIns="0" bIns="0" rIns="0">
            <a:spAutoFit/>
          </a:bodyPr>
          <a:lstStyle/>
          <a:p>
            <a:pPr algn="ctr">
              <a:lnSpc>
                <a:spcPts val="4059"/>
              </a:lnSpc>
            </a:pPr>
            <a:r>
              <a:rPr lang="en-US" sz="2899" spc="28">
                <a:solidFill>
                  <a:srgbClr val="FFFFFF"/>
                </a:solidFill>
                <a:latin typeface="Open Sauce Light"/>
              </a:rPr>
              <a:t>BUILDING THE FUTURE OF BANKING</a:t>
            </a:r>
          </a:p>
        </p:txBody>
      </p:sp>
      <p:sp>
        <p:nvSpPr>
          <p:cNvPr name="Freeform 6" id="6"/>
          <p:cNvSpPr/>
          <p:nvPr/>
        </p:nvSpPr>
        <p:spPr>
          <a:xfrm flipH="false" flipV="false" rot="0">
            <a:off x="-2350322" y="3282237"/>
            <a:ext cx="8196511" cy="9715692"/>
          </a:xfrm>
          <a:custGeom>
            <a:avLst/>
            <a:gdLst/>
            <a:ahLst/>
            <a:cxnLst/>
            <a:rect r="r" b="b" t="t" l="l"/>
            <a:pathLst>
              <a:path h="9715692" w="8196511">
                <a:moveTo>
                  <a:pt x="0" y="0"/>
                </a:moveTo>
                <a:lnTo>
                  <a:pt x="8196511" y="0"/>
                </a:lnTo>
                <a:lnTo>
                  <a:pt x="8196511" y="9715692"/>
                </a:lnTo>
                <a:lnTo>
                  <a:pt x="0" y="9715692"/>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7739551" y="-4995145"/>
            <a:ext cx="13506576" cy="16009950"/>
          </a:xfrm>
          <a:custGeom>
            <a:avLst/>
            <a:gdLst/>
            <a:ahLst/>
            <a:cxnLst/>
            <a:rect r="r" b="b" t="t" l="l"/>
            <a:pathLst>
              <a:path h="16009950" w="13506576">
                <a:moveTo>
                  <a:pt x="13506577" y="0"/>
                </a:moveTo>
                <a:lnTo>
                  <a:pt x="0" y="0"/>
                </a:lnTo>
                <a:lnTo>
                  <a:pt x="0" y="16009951"/>
                </a:lnTo>
                <a:lnTo>
                  <a:pt x="13506577" y="16009951"/>
                </a:lnTo>
                <a:lnTo>
                  <a:pt x="13506577"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09429" y="2123692"/>
            <a:ext cx="11437006" cy="6642775"/>
            <a:chOff x="0" y="0"/>
            <a:chExt cx="15249341" cy="8857034"/>
          </a:xfrm>
        </p:grpSpPr>
        <p:sp>
          <p:nvSpPr>
            <p:cNvPr name="Freeform 4" id="4"/>
            <p:cNvSpPr/>
            <p:nvPr/>
          </p:nvSpPr>
          <p:spPr>
            <a:xfrm flipH="false" flipV="false" rot="0">
              <a:off x="2597934" y="0"/>
              <a:ext cx="11248508" cy="7574210"/>
            </a:xfrm>
            <a:custGeom>
              <a:avLst/>
              <a:gdLst/>
              <a:ahLst/>
              <a:cxnLst/>
              <a:rect r="r" b="b" t="t" l="l"/>
              <a:pathLst>
                <a:path h="7574210" w="11248508">
                  <a:moveTo>
                    <a:pt x="0" y="0"/>
                  </a:moveTo>
                  <a:lnTo>
                    <a:pt x="11248507" y="0"/>
                  </a:lnTo>
                  <a:lnTo>
                    <a:pt x="11248507" y="7574210"/>
                  </a:lnTo>
                  <a:lnTo>
                    <a:pt x="0" y="7574210"/>
                  </a:lnTo>
                  <a:lnTo>
                    <a:pt x="0" y="0"/>
                  </a:lnTo>
                  <a:close/>
                </a:path>
              </a:pathLst>
            </a:custGeom>
            <a:blipFill>
              <a:blip r:embed="rId4"/>
              <a:stretch>
                <a:fillRect l="0" t="0" r="0" b="0"/>
              </a:stretch>
            </a:blipFill>
          </p:spPr>
        </p:sp>
        <p:sp>
          <p:nvSpPr>
            <p:cNvPr name="Freeform 5" id="5"/>
            <p:cNvSpPr/>
            <p:nvPr/>
          </p:nvSpPr>
          <p:spPr>
            <a:xfrm flipH="false" flipV="false" rot="0">
              <a:off x="0" y="7574210"/>
              <a:ext cx="15249341" cy="1282824"/>
            </a:xfrm>
            <a:custGeom>
              <a:avLst/>
              <a:gdLst/>
              <a:ahLst/>
              <a:cxnLst/>
              <a:rect r="r" b="b" t="t" l="l"/>
              <a:pathLst>
                <a:path h="1282824" w="15249341">
                  <a:moveTo>
                    <a:pt x="0" y="0"/>
                  </a:moveTo>
                  <a:lnTo>
                    <a:pt x="15249341" y="0"/>
                  </a:lnTo>
                  <a:lnTo>
                    <a:pt x="15249341" y="1282824"/>
                  </a:lnTo>
                  <a:lnTo>
                    <a:pt x="0" y="1282824"/>
                  </a:lnTo>
                  <a:lnTo>
                    <a:pt x="0" y="0"/>
                  </a:lnTo>
                  <a:close/>
                </a:path>
              </a:pathLst>
            </a:custGeom>
            <a:blipFill>
              <a:blip r:embed="rId5"/>
              <a:stretch>
                <a:fillRect l="0" t="0" r="0" b="0"/>
              </a:stretch>
            </a:blipFill>
          </p:spPr>
        </p:sp>
      </p:grpSp>
      <p:sp>
        <p:nvSpPr>
          <p:cNvPr name="TextBox 6" id="6"/>
          <p:cNvSpPr txBox="true"/>
          <p:nvPr/>
        </p:nvSpPr>
        <p:spPr>
          <a:xfrm rot="0">
            <a:off x="10935220" y="2775570"/>
            <a:ext cx="6237674" cy="947246"/>
          </a:xfrm>
          <a:prstGeom prst="rect">
            <a:avLst/>
          </a:prstGeom>
        </p:spPr>
        <p:txBody>
          <a:bodyPr anchor="t" rtlCol="false" tIns="0" lIns="0" bIns="0" rIns="0">
            <a:spAutoFit/>
          </a:bodyPr>
          <a:lstStyle/>
          <a:p>
            <a:pPr algn="ctr" marL="0" indent="0" lvl="0">
              <a:lnSpc>
                <a:spcPts val="7742"/>
              </a:lnSpc>
              <a:spcBef>
                <a:spcPct val="0"/>
              </a:spcBef>
            </a:pPr>
            <a:r>
              <a:rPr lang="en-US" sz="5610" spc="549">
                <a:solidFill>
                  <a:srgbClr val="231F20"/>
                </a:solidFill>
                <a:latin typeface="Oswald Bold"/>
              </a:rPr>
              <a:t>LEVEL ZERO DFD</a:t>
            </a:r>
          </a:p>
        </p:txBody>
      </p:sp>
      <p:sp>
        <p:nvSpPr>
          <p:cNvPr name="TextBox 7" id="7"/>
          <p:cNvSpPr txBox="true"/>
          <p:nvPr/>
        </p:nvSpPr>
        <p:spPr>
          <a:xfrm rot="0">
            <a:off x="10379690" y="4512849"/>
            <a:ext cx="7348734" cy="2622549"/>
          </a:xfrm>
          <a:prstGeom prst="rect">
            <a:avLst/>
          </a:prstGeom>
        </p:spPr>
        <p:txBody>
          <a:bodyPr anchor="t" rtlCol="false" tIns="0" lIns="0" bIns="0" rIns="0">
            <a:spAutoFit/>
          </a:bodyPr>
          <a:lstStyle/>
          <a:p>
            <a:pPr algn="l">
              <a:lnSpc>
                <a:spcPts val="3500"/>
              </a:lnSpc>
            </a:pPr>
            <a:r>
              <a:rPr lang="en-US" sz="2500">
                <a:solidFill>
                  <a:srgbClr val="231F20"/>
                </a:solidFill>
                <a:latin typeface="Canva Sans"/>
              </a:rPr>
              <a:t>A level zero data flow diagram, also known as a context diagram, provides a high-level overview of the entire system. Here the system works as a single process box and the entities outside the system that interact with it. It shows the flow of data into and out of the system.</a:t>
            </a:r>
          </a:p>
        </p:txBody>
      </p:sp>
      <p:sp>
        <p:nvSpPr>
          <p:cNvPr name="Freeform 8" id="8"/>
          <p:cNvSpPr/>
          <p:nvPr/>
        </p:nvSpPr>
        <p:spPr>
          <a:xfrm flipH="true" flipV="false" rot="-10800000">
            <a:off x="10379690" y="85047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17014569" y="-876263"/>
            <a:ext cx="2094695" cy="2377721"/>
            <a:chOff x="0" y="0"/>
            <a:chExt cx="551689" cy="626231"/>
          </a:xfrm>
        </p:grpSpPr>
        <p:sp>
          <p:nvSpPr>
            <p:cNvPr name="Freeform 10" id="10"/>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11" id="11"/>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7739551" y="-4995145"/>
            <a:ext cx="13506576" cy="16009950"/>
          </a:xfrm>
          <a:custGeom>
            <a:avLst/>
            <a:gdLst/>
            <a:ahLst/>
            <a:cxnLst/>
            <a:rect r="r" b="b" t="t" l="l"/>
            <a:pathLst>
              <a:path h="16009950" w="13506576">
                <a:moveTo>
                  <a:pt x="13506577" y="0"/>
                </a:moveTo>
                <a:lnTo>
                  <a:pt x="0" y="0"/>
                </a:lnTo>
                <a:lnTo>
                  <a:pt x="0" y="16009951"/>
                </a:lnTo>
                <a:lnTo>
                  <a:pt x="13506577" y="16009951"/>
                </a:lnTo>
                <a:lnTo>
                  <a:pt x="13506577"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3594" y="1512175"/>
            <a:ext cx="10369961" cy="7262650"/>
          </a:xfrm>
          <a:custGeom>
            <a:avLst/>
            <a:gdLst/>
            <a:ahLst/>
            <a:cxnLst/>
            <a:rect r="r" b="b" t="t" l="l"/>
            <a:pathLst>
              <a:path h="7262650" w="10369961">
                <a:moveTo>
                  <a:pt x="0" y="0"/>
                </a:moveTo>
                <a:lnTo>
                  <a:pt x="10369960" y="0"/>
                </a:lnTo>
                <a:lnTo>
                  <a:pt x="10369960" y="7262650"/>
                </a:lnTo>
                <a:lnTo>
                  <a:pt x="0" y="7262650"/>
                </a:lnTo>
                <a:lnTo>
                  <a:pt x="0" y="0"/>
                </a:lnTo>
                <a:close/>
              </a:path>
            </a:pathLst>
          </a:custGeom>
          <a:blipFill>
            <a:blip r:embed="rId4"/>
            <a:stretch>
              <a:fillRect l="0" t="0" r="0" b="0"/>
            </a:stretch>
          </a:blipFill>
        </p:spPr>
      </p:sp>
      <p:sp>
        <p:nvSpPr>
          <p:cNvPr name="TextBox 4" id="4"/>
          <p:cNvSpPr txBox="true"/>
          <p:nvPr/>
        </p:nvSpPr>
        <p:spPr>
          <a:xfrm rot="0">
            <a:off x="11021626" y="2632308"/>
            <a:ext cx="6237674" cy="947246"/>
          </a:xfrm>
          <a:prstGeom prst="rect">
            <a:avLst/>
          </a:prstGeom>
        </p:spPr>
        <p:txBody>
          <a:bodyPr anchor="t" rtlCol="false" tIns="0" lIns="0" bIns="0" rIns="0">
            <a:spAutoFit/>
          </a:bodyPr>
          <a:lstStyle/>
          <a:p>
            <a:pPr algn="ctr" marL="0" indent="0" lvl="0">
              <a:lnSpc>
                <a:spcPts val="7742"/>
              </a:lnSpc>
              <a:spcBef>
                <a:spcPct val="0"/>
              </a:spcBef>
            </a:pPr>
            <a:r>
              <a:rPr lang="en-US" sz="5610" spc="549">
                <a:solidFill>
                  <a:srgbClr val="231F20"/>
                </a:solidFill>
                <a:latin typeface="Oswald Bold"/>
              </a:rPr>
              <a:t>LEVEL ONE DFD</a:t>
            </a:r>
          </a:p>
        </p:txBody>
      </p:sp>
      <p:sp>
        <p:nvSpPr>
          <p:cNvPr name="TextBox 5" id="5"/>
          <p:cNvSpPr txBox="true"/>
          <p:nvPr/>
        </p:nvSpPr>
        <p:spPr>
          <a:xfrm rot="0">
            <a:off x="10379690" y="4217961"/>
            <a:ext cx="7344914" cy="3060699"/>
          </a:xfrm>
          <a:prstGeom prst="rect">
            <a:avLst/>
          </a:prstGeom>
        </p:spPr>
        <p:txBody>
          <a:bodyPr anchor="t" rtlCol="false" tIns="0" lIns="0" bIns="0" rIns="0">
            <a:spAutoFit/>
          </a:bodyPr>
          <a:lstStyle/>
          <a:p>
            <a:pPr algn="just" marL="0" indent="0" lvl="0">
              <a:lnSpc>
                <a:spcPts val="3500"/>
              </a:lnSpc>
              <a:spcBef>
                <a:spcPct val="0"/>
              </a:spcBef>
            </a:pPr>
            <a:r>
              <a:rPr lang="en-US" sz="2500">
                <a:solidFill>
                  <a:srgbClr val="231F20"/>
                </a:solidFill>
                <a:latin typeface="Canva Sans"/>
              </a:rPr>
              <a:t>Level 1 DFDs are still a general overview, but they go into more detail than a context diagram. In level 1 DFD, the single process node from the context diagram is broken down into sub-processes. As these processes are added, the diagram will need additional data flows and data stores to link them together.</a:t>
            </a:r>
          </a:p>
        </p:txBody>
      </p:sp>
      <p:sp>
        <p:nvSpPr>
          <p:cNvPr name="Freeform 6" id="6"/>
          <p:cNvSpPr/>
          <p:nvPr/>
        </p:nvSpPr>
        <p:spPr>
          <a:xfrm flipH="true" flipV="false" rot="-10800000">
            <a:off x="10379690" y="85047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17014569" y="-876263"/>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9" id="9"/>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7739551" y="-4995145"/>
            <a:ext cx="13506576" cy="16009950"/>
          </a:xfrm>
          <a:custGeom>
            <a:avLst/>
            <a:gdLst/>
            <a:ahLst/>
            <a:cxnLst/>
            <a:rect r="r" b="b" t="t" l="l"/>
            <a:pathLst>
              <a:path h="16009950" w="13506576">
                <a:moveTo>
                  <a:pt x="13506577" y="0"/>
                </a:moveTo>
                <a:lnTo>
                  <a:pt x="0" y="0"/>
                </a:lnTo>
                <a:lnTo>
                  <a:pt x="0" y="16009951"/>
                </a:lnTo>
                <a:lnTo>
                  <a:pt x="13506577" y="16009951"/>
                </a:lnTo>
                <a:lnTo>
                  <a:pt x="13506577"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10379690" y="85047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7014569" y="-876263"/>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Freeform 7" id="7"/>
          <p:cNvSpPr/>
          <p:nvPr/>
        </p:nvSpPr>
        <p:spPr>
          <a:xfrm flipH="false" flipV="false" rot="0">
            <a:off x="270957" y="1633266"/>
            <a:ext cx="10108733" cy="7020469"/>
          </a:xfrm>
          <a:custGeom>
            <a:avLst/>
            <a:gdLst/>
            <a:ahLst/>
            <a:cxnLst/>
            <a:rect r="r" b="b" t="t" l="l"/>
            <a:pathLst>
              <a:path h="7020469" w="10108733">
                <a:moveTo>
                  <a:pt x="0" y="0"/>
                </a:moveTo>
                <a:lnTo>
                  <a:pt x="10108733" y="0"/>
                </a:lnTo>
                <a:lnTo>
                  <a:pt x="10108733" y="7020468"/>
                </a:lnTo>
                <a:lnTo>
                  <a:pt x="0" y="7020468"/>
                </a:lnTo>
                <a:lnTo>
                  <a:pt x="0" y="0"/>
                </a:lnTo>
                <a:close/>
              </a:path>
            </a:pathLst>
          </a:custGeom>
          <a:blipFill>
            <a:blip r:embed="rId6"/>
            <a:stretch>
              <a:fillRect l="0" t="0" r="0" b="0"/>
            </a:stretch>
          </a:blipFill>
        </p:spPr>
      </p:sp>
      <p:sp>
        <p:nvSpPr>
          <p:cNvPr name="TextBox 8" id="8"/>
          <p:cNvSpPr txBox="true"/>
          <p:nvPr/>
        </p:nvSpPr>
        <p:spPr>
          <a:xfrm rot="0">
            <a:off x="10956731" y="2287908"/>
            <a:ext cx="6237674" cy="947246"/>
          </a:xfrm>
          <a:prstGeom prst="rect">
            <a:avLst/>
          </a:prstGeom>
        </p:spPr>
        <p:txBody>
          <a:bodyPr anchor="t" rtlCol="false" tIns="0" lIns="0" bIns="0" rIns="0">
            <a:spAutoFit/>
          </a:bodyPr>
          <a:lstStyle/>
          <a:p>
            <a:pPr algn="ctr" marL="0" indent="0" lvl="0">
              <a:lnSpc>
                <a:spcPts val="7742"/>
              </a:lnSpc>
              <a:spcBef>
                <a:spcPct val="0"/>
              </a:spcBef>
            </a:pPr>
            <a:r>
              <a:rPr lang="en-US" sz="5610" spc="549">
                <a:solidFill>
                  <a:srgbClr val="231F20"/>
                </a:solidFill>
                <a:latin typeface="Oswald Bold"/>
              </a:rPr>
              <a:t>LEVEL TWO DFD</a:t>
            </a:r>
          </a:p>
        </p:txBody>
      </p:sp>
      <p:sp>
        <p:nvSpPr>
          <p:cNvPr name="TextBox 9" id="9"/>
          <p:cNvSpPr txBox="true"/>
          <p:nvPr/>
        </p:nvSpPr>
        <p:spPr>
          <a:xfrm rot="0">
            <a:off x="10379690" y="3940004"/>
            <a:ext cx="7391755" cy="3683057"/>
          </a:xfrm>
          <a:prstGeom prst="rect">
            <a:avLst/>
          </a:prstGeom>
        </p:spPr>
        <p:txBody>
          <a:bodyPr anchor="t" rtlCol="false" tIns="0" lIns="0" bIns="0" rIns="0">
            <a:spAutoFit/>
          </a:bodyPr>
          <a:lstStyle/>
          <a:p>
            <a:pPr algn="just">
              <a:lnSpc>
                <a:spcPts val="3244"/>
              </a:lnSpc>
              <a:spcBef>
                <a:spcPct val="0"/>
              </a:spcBef>
            </a:pPr>
            <a:r>
              <a:rPr lang="en-US" sz="2495">
                <a:solidFill>
                  <a:srgbClr val="231F20"/>
                </a:solidFill>
                <a:latin typeface="Open Sauce"/>
              </a:rPr>
              <a:t>A level 2 DFD is a resplendent data flow diagram that provides a more refined perspective of a system, offering greater clairvoyance into a particular system design. In addition to having processes and entities connected with arrows to signify the utilization and dataflow, the level 2 DFD also has the aspect of data storage which is done through databases.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590967">
            <a:off x="-2723794" y="-1028598"/>
            <a:ext cx="14888833" cy="12344197"/>
          </a:xfrm>
          <a:custGeom>
            <a:avLst/>
            <a:gdLst/>
            <a:ahLst/>
            <a:cxnLst/>
            <a:rect r="r" b="b" t="t" l="l"/>
            <a:pathLst>
              <a:path h="12344197" w="14888833">
                <a:moveTo>
                  <a:pt x="0" y="0"/>
                </a:moveTo>
                <a:lnTo>
                  <a:pt x="14888834" y="0"/>
                </a:lnTo>
                <a:lnTo>
                  <a:pt x="14888834" y="12344196"/>
                </a:lnTo>
                <a:lnTo>
                  <a:pt x="0" y="123441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22793" y="2872357"/>
            <a:ext cx="13842415" cy="5787391"/>
          </a:xfrm>
          <a:prstGeom prst="rect">
            <a:avLst/>
          </a:prstGeom>
        </p:spPr>
        <p:txBody>
          <a:bodyPr anchor="t" rtlCol="false" tIns="0" lIns="0" bIns="0" rIns="0">
            <a:spAutoFit/>
          </a:bodyPr>
          <a:lstStyle/>
          <a:p>
            <a:pPr algn="just">
              <a:lnSpc>
                <a:spcPts val="4649"/>
              </a:lnSpc>
            </a:pPr>
            <a:r>
              <a:rPr lang="en-US" sz="3099">
                <a:solidFill>
                  <a:srgbClr val="FFFFFF"/>
                </a:solidFill>
                <a:latin typeface="Open Sauce Light"/>
              </a:rPr>
              <a:t>AS Bank's innovative banking system is poised to redefine your banking experience. With a focus on security, accessibility, and user-friendliness, we're committed to providing you with a seamless and secure platform for managing your finances. From user registration to fund transactions, real-time balance checks, and a user-friendly interface, our system is designed to meet your needs in the digital age. With dependable system interfaces and robust data management, we ensure that your financial information remains safe and accessible. We invite you to be a part of the future of banking, where convenience and security are at the forefront. Thank you for joining us on this exciting journey</a:t>
            </a:r>
          </a:p>
        </p:txBody>
      </p:sp>
      <p:sp>
        <p:nvSpPr>
          <p:cNvPr name="TextBox 4" id="4"/>
          <p:cNvSpPr txBox="true"/>
          <p:nvPr/>
        </p:nvSpPr>
        <p:spPr>
          <a:xfrm rot="0">
            <a:off x="5069341" y="1028700"/>
            <a:ext cx="8149317" cy="1295400"/>
          </a:xfrm>
          <a:prstGeom prst="rect">
            <a:avLst/>
          </a:prstGeom>
        </p:spPr>
        <p:txBody>
          <a:bodyPr anchor="t" rtlCol="false" tIns="0" lIns="0" bIns="0" rIns="0">
            <a:spAutoFit/>
          </a:bodyPr>
          <a:lstStyle/>
          <a:p>
            <a:pPr algn="l" marL="0" indent="0" lvl="0">
              <a:lnSpc>
                <a:spcPts val="10200"/>
              </a:lnSpc>
              <a:spcBef>
                <a:spcPct val="0"/>
              </a:spcBef>
            </a:pPr>
            <a:r>
              <a:rPr lang="en-US" sz="8500">
                <a:solidFill>
                  <a:srgbClr val="9179FA"/>
                </a:solidFill>
                <a:latin typeface="Open Sauce Bold"/>
              </a:rPr>
              <a:t>CONCLUSION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9435839">
            <a:off x="9351764" y="-6030656"/>
            <a:ext cx="10714384" cy="8707872"/>
          </a:xfrm>
          <a:custGeom>
            <a:avLst/>
            <a:gdLst/>
            <a:ahLst/>
            <a:cxnLst/>
            <a:rect r="r" b="b" t="t" l="l"/>
            <a:pathLst>
              <a:path h="8707872" w="10714384">
                <a:moveTo>
                  <a:pt x="0" y="0"/>
                </a:moveTo>
                <a:lnTo>
                  <a:pt x="10714384" y="0"/>
                </a:lnTo>
                <a:lnTo>
                  <a:pt x="10714384" y="8707872"/>
                </a:lnTo>
                <a:lnTo>
                  <a:pt x="0" y="87078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969822" y="3832860"/>
            <a:ext cx="10348356" cy="2526030"/>
          </a:xfrm>
          <a:prstGeom prst="rect">
            <a:avLst/>
          </a:prstGeom>
        </p:spPr>
        <p:txBody>
          <a:bodyPr anchor="t" rtlCol="false" tIns="0" lIns="0" bIns="0" rIns="0">
            <a:spAutoFit/>
          </a:bodyPr>
          <a:lstStyle/>
          <a:p>
            <a:pPr>
              <a:lnSpc>
                <a:spcPts val="20159"/>
              </a:lnSpc>
            </a:pPr>
            <a:r>
              <a:rPr lang="en-US" sz="15999">
                <a:solidFill>
                  <a:srgbClr val="FFFFFF"/>
                </a:solidFill>
                <a:latin typeface="Sedgwick Ave"/>
              </a:rPr>
              <a:t>THANK YOU</a:t>
            </a:r>
          </a:p>
        </p:txBody>
      </p:sp>
      <p:sp>
        <p:nvSpPr>
          <p:cNvPr name="Freeform 4" id="4"/>
          <p:cNvSpPr/>
          <p:nvPr/>
        </p:nvSpPr>
        <p:spPr>
          <a:xfrm flipH="false" flipV="false" rot="1416845">
            <a:off x="-1866130" y="7866210"/>
            <a:ext cx="10714384" cy="8707872"/>
          </a:xfrm>
          <a:custGeom>
            <a:avLst/>
            <a:gdLst/>
            <a:ahLst/>
            <a:cxnLst/>
            <a:rect r="r" b="b" t="t" l="l"/>
            <a:pathLst>
              <a:path h="8707872" w="10714384">
                <a:moveTo>
                  <a:pt x="0" y="0"/>
                </a:moveTo>
                <a:lnTo>
                  <a:pt x="10714384" y="0"/>
                </a:lnTo>
                <a:lnTo>
                  <a:pt x="10714384" y="8707872"/>
                </a:lnTo>
                <a:lnTo>
                  <a:pt x="0" y="87078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75920" y="-4827600"/>
            <a:ext cx="13506576" cy="16009950"/>
          </a:xfrm>
          <a:custGeom>
            <a:avLst/>
            <a:gdLst/>
            <a:ahLst/>
            <a:cxnLst/>
            <a:rect r="r" b="b" t="t" l="l"/>
            <a:pathLst>
              <a:path h="16009950" w="13506576">
                <a:moveTo>
                  <a:pt x="0" y="0"/>
                </a:moveTo>
                <a:lnTo>
                  <a:pt x="13506576" y="0"/>
                </a:lnTo>
                <a:lnTo>
                  <a:pt x="13506576" y="16009950"/>
                </a:lnTo>
                <a:lnTo>
                  <a:pt x="0" y="1600995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980992" y="1036994"/>
            <a:ext cx="7416941" cy="1683727"/>
          </a:xfrm>
          <a:prstGeom prst="rect">
            <a:avLst/>
          </a:prstGeom>
        </p:spPr>
        <p:txBody>
          <a:bodyPr anchor="t" rtlCol="false" tIns="0" lIns="0" bIns="0" rIns="0">
            <a:spAutoFit/>
          </a:bodyPr>
          <a:lstStyle/>
          <a:p>
            <a:pPr algn="ctr">
              <a:lnSpc>
                <a:spcPts val="13774"/>
              </a:lnSpc>
            </a:pPr>
            <a:r>
              <a:rPr lang="en-US" sz="9981" spc="978">
                <a:solidFill>
                  <a:srgbClr val="231F20"/>
                </a:solidFill>
                <a:latin typeface="Oswald Bold"/>
              </a:rPr>
              <a:t>CONTENT</a:t>
            </a:r>
          </a:p>
        </p:txBody>
      </p:sp>
      <p:grpSp>
        <p:nvGrpSpPr>
          <p:cNvPr name="Group 4" id="4"/>
          <p:cNvGrpSpPr/>
          <p:nvPr/>
        </p:nvGrpSpPr>
        <p:grpSpPr>
          <a:xfrm rot="0">
            <a:off x="5019320" y="3060397"/>
            <a:ext cx="1400485" cy="6058215"/>
            <a:chOff x="0" y="0"/>
            <a:chExt cx="812800" cy="3516008"/>
          </a:xfrm>
        </p:grpSpPr>
        <p:sp>
          <p:nvSpPr>
            <p:cNvPr name="Freeform 5" id="5"/>
            <p:cNvSpPr/>
            <p:nvPr/>
          </p:nvSpPr>
          <p:spPr>
            <a:xfrm flipH="false" flipV="false" rot="0">
              <a:off x="0" y="0"/>
              <a:ext cx="812800" cy="3516008"/>
            </a:xfrm>
            <a:custGeom>
              <a:avLst/>
              <a:gdLst/>
              <a:ahLst/>
              <a:cxnLst/>
              <a:rect r="r" b="b" t="t" l="l"/>
              <a:pathLst>
                <a:path h="3516008" w="812800">
                  <a:moveTo>
                    <a:pt x="127145" y="0"/>
                  </a:moveTo>
                  <a:lnTo>
                    <a:pt x="685655" y="0"/>
                  </a:lnTo>
                  <a:cubicBezTo>
                    <a:pt x="719376" y="0"/>
                    <a:pt x="751716" y="13396"/>
                    <a:pt x="775560" y="37240"/>
                  </a:cubicBezTo>
                  <a:cubicBezTo>
                    <a:pt x="799404" y="61084"/>
                    <a:pt x="812800" y="93424"/>
                    <a:pt x="812800" y="127145"/>
                  </a:cubicBezTo>
                  <a:lnTo>
                    <a:pt x="812800" y="3388863"/>
                  </a:lnTo>
                  <a:cubicBezTo>
                    <a:pt x="812800" y="3459083"/>
                    <a:pt x="755875" y="3516008"/>
                    <a:pt x="685655" y="3516008"/>
                  </a:cubicBezTo>
                  <a:lnTo>
                    <a:pt x="127145" y="3516008"/>
                  </a:lnTo>
                  <a:cubicBezTo>
                    <a:pt x="93424" y="3516008"/>
                    <a:pt x="61084" y="3502612"/>
                    <a:pt x="37240" y="3478768"/>
                  </a:cubicBezTo>
                  <a:cubicBezTo>
                    <a:pt x="13396" y="3454924"/>
                    <a:pt x="0" y="3422584"/>
                    <a:pt x="0" y="3388863"/>
                  </a:cubicBezTo>
                  <a:lnTo>
                    <a:pt x="0" y="127145"/>
                  </a:lnTo>
                  <a:cubicBezTo>
                    <a:pt x="0" y="93424"/>
                    <a:pt x="13396" y="61084"/>
                    <a:pt x="37240" y="37240"/>
                  </a:cubicBezTo>
                  <a:cubicBezTo>
                    <a:pt x="61084" y="13396"/>
                    <a:pt x="93424" y="0"/>
                    <a:pt x="127145" y="0"/>
                  </a:cubicBezTo>
                  <a:close/>
                </a:path>
              </a:pathLst>
            </a:custGeom>
            <a:solidFill>
              <a:srgbClr val="CCCCCC"/>
            </a:solidFill>
          </p:spPr>
        </p:sp>
        <p:sp>
          <p:nvSpPr>
            <p:cNvPr name="TextBox 6" id="6"/>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TextBox 7" id="7"/>
          <p:cNvSpPr txBox="true"/>
          <p:nvPr/>
        </p:nvSpPr>
        <p:spPr>
          <a:xfrm rot="0">
            <a:off x="5231353" y="3225185"/>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01</a:t>
            </a:r>
          </a:p>
        </p:txBody>
      </p:sp>
      <p:sp>
        <p:nvSpPr>
          <p:cNvPr name="TextBox 8" id="8"/>
          <p:cNvSpPr txBox="true"/>
          <p:nvPr/>
        </p:nvSpPr>
        <p:spPr>
          <a:xfrm rot="0">
            <a:off x="5231353" y="40223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02</a:t>
            </a:r>
          </a:p>
        </p:txBody>
      </p:sp>
      <p:sp>
        <p:nvSpPr>
          <p:cNvPr name="TextBox 9" id="9"/>
          <p:cNvSpPr txBox="true"/>
          <p:nvPr/>
        </p:nvSpPr>
        <p:spPr>
          <a:xfrm rot="0">
            <a:off x="5231353" y="48224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03</a:t>
            </a:r>
          </a:p>
        </p:txBody>
      </p:sp>
      <p:sp>
        <p:nvSpPr>
          <p:cNvPr name="TextBox 10" id="10"/>
          <p:cNvSpPr txBox="true"/>
          <p:nvPr/>
        </p:nvSpPr>
        <p:spPr>
          <a:xfrm rot="0">
            <a:off x="5231353" y="56225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04</a:t>
            </a:r>
          </a:p>
        </p:txBody>
      </p:sp>
      <p:sp>
        <p:nvSpPr>
          <p:cNvPr name="TextBox 11" id="11"/>
          <p:cNvSpPr txBox="true"/>
          <p:nvPr/>
        </p:nvSpPr>
        <p:spPr>
          <a:xfrm rot="0">
            <a:off x="5250954" y="64226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05</a:t>
            </a:r>
          </a:p>
        </p:txBody>
      </p:sp>
      <p:sp>
        <p:nvSpPr>
          <p:cNvPr name="TextBox 12" id="12"/>
          <p:cNvSpPr txBox="true"/>
          <p:nvPr/>
        </p:nvSpPr>
        <p:spPr>
          <a:xfrm rot="0">
            <a:off x="5250954" y="72227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06</a:t>
            </a:r>
          </a:p>
        </p:txBody>
      </p:sp>
      <p:sp>
        <p:nvSpPr>
          <p:cNvPr name="TextBox 13" id="13"/>
          <p:cNvSpPr txBox="true"/>
          <p:nvPr/>
        </p:nvSpPr>
        <p:spPr>
          <a:xfrm rot="0">
            <a:off x="5250954" y="8022804"/>
            <a:ext cx="937219" cy="657225"/>
          </a:xfrm>
          <a:prstGeom prst="rect">
            <a:avLst/>
          </a:prstGeom>
        </p:spPr>
        <p:txBody>
          <a:bodyPr anchor="t" rtlCol="false" tIns="0" lIns="0" bIns="0" rIns="0">
            <a:spAutoFit/>
          </a:bodyPr>
          <a:lstStyle/>
          <a:p>
            <a:pPr algn="ctr">
              <a:lnSpc>
                <a:spcPts val="5126"/>
              </a:lnSpc>
            </a:pPr>
            <a:r>
              <a:rPr lang="en-US" sz="4271">
                <a:solidFill>
                  <a:srgbClr val="363636"/>
                </a:solidFill>
                <a:latin typeface="Oswald Bold Italics"/>
              </a:rPr>
              <a:t>07</a:t>
            </a:r>
          </a:p>
        </p:txBody>
      </p:sp>
      <p:sp>
        <p:nvSpPr>
          <p:cNvPr name="TextBox 14" id="14"/>
          <p:cNvSpPr txBox="true"/>
          <p:nvPr/>
        </p:nvSpPr>
        <p:spPr>
          <a:xfrm rot="0">
            <a:off x="6607430" y="3463861"/>
            <a:ext cx="5790503" cy="418548"/>
          </a:xfrm>
          <a:prstGeom prst="rect">
            <a:avLst/>
          </a:prstGeom>
        </p:spPr>
        <p:txBody>
          <a:bodyPr anchor="t" rtlCol="false" tIns="0" lIns="0" bIns="0" rIns="0">
            <a:spAutoFit/>
          </a:bodyPr>
          <a:lstStyle/>
          <a:p>
            <a:pPr>
              <a:lnSpc>
                <a:spcPts val="3483"/>
              </a:lnSpc>
            </a:pPr>
            <a:r>
              <a:rPr lang="en-US" sz="2524" spc="247">
                <a:solidFill>
                  <a:srgbClr val="231F20"/>
                </a:solidFill>
                <a:latin typeface="DM Sans"/>
              </a:rPr>
              <a:t>INTRODUCTION</a:t>
            </a:r>
          </a:p>
        </p:txBody>
      </p:sp>
      <p:sp>
        <p:nvSpPr>
          <p:cNvPr name="TextBox 15" id="15"/>
          <p:cNvSpPr txBox="true"/>
          <p:nvPr/>
        </p:nvSpPr>
        <p:spPr>
          <a:xfrm rot="0">
            <a:off x="6607430" y="4260981"/>
            <a:ext cx="6076629" cy="418548"/>
          </a:xfrm>
          <a:prstGeom prst="rect">
            <a:avLst/>
          </a:prstGeom>
        </p:spPr>
        <p:txBody>
          <a:bodyPr anchor="t" rtlCol="false" tIns="0" lIns="0" bIns="0" rIns="0">
            <a:spAutoFit/>
          </a:bodyPr>
          <a:lstStyle/>
          <a:p>
            <a:pPr>
              <a:lnSpc>
                <a:spcPts val="3483"/>
              </a:lnSpc>
            </a:pPr>
            <a:r>
              <a:rPr lang="en-US" sz="2524" spc="247">
                <a:solidFill>
                  <a:srgbClr val="231F20"/>
                </a:solidFill>
                <a:latin typeface="DM Sans"/>
              </a:rPr>
              <a:t>SYSTEM OVERVIEW</a:t>
            </a:r>
          </a:p>
        </p:txBody>
      </p:sp>
      <p:sp>
        <p:nvSpPr>
          <p:cNvPr name="TextBox 16" id="16"/>
          <p:cNvSpPr txBox="true"/>
          <p:nvPr/>
        </p:nvSpPr>
        <p:spPr>
          <a:xfrm rot="0">
            <a:off x="6607430" y="5061081"/>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USER INTERFACE DESIGN</a:t>
            </a:r>
          </a:p>
        </p:txBody>
      </p:sp>
      <p:sp>
        <p:nvSpPr>
          <p:cNvPr name="TextBox 17" id="17"/>
          <p:cNvSpPr txBox="true"/>
          <p:nvPr/>
        </p:nvSpPr>
        <p:spPr>
          <a:xfrm rot="0">
            <a:off x="6607430" y="5861181"/>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SYSTEM INTERACES</a:t>
            </a:r>
          </a:p>
        </p:txBody>
      </p:sp>
      <p:sp>
        <p:nvSpPr>
          <p:cNvPr name="TextBox 18" id="18"/>
          <p:cNvSpPr txBox="true"/>
          <p:nvPr/>
        </p:nvSpPr>
        <p:spPr>
          <a:xfrm rot="0">
            <a:off x="6607430" y="6661281"/>
            <a:ext cx="751096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ENTITY RELATIONSHIP (ER) DIAGRAM</a:t>
            </a:r>
          </a:p>
        </p:txBody>
      </p:sp>
      <p:sp>
        <p:nvSpPr>
          <p:cNvPr name="TextBox 19" id="19"/>
          <p:cNvSpPr txBox="true"/>
          <p:nvPr/>
        </p:nvSpPr>
        <p:spPr>
          <a:xfrm rot="0">
            <a:off x="6607430" y="7461381"/>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DATA FLOW DIAGRAM (DFD)</a:t>
            </a:r>
          </a:p>
        </p:txBody>
      </p:sp>
      <p:sp>
        <p:nvSpPr>
          <p:cNvPr name="TextBox 20" id="20"/>
          <p:cNvSpPr txBox="true"/>
          <p:nvPr/>
        </p:nvSpPr>
        <p:spPr>
          <a:xfrm rot="0">
            <a:off x="6607430" y="8261481"/>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DM Sans"/>
              </a:rPr>
              <a:t>CONCLUSION</a:t>
            </a:r>
          </a:p>
        </p:txBody>
      </p:sp>
      <p:sp>
        <p:nvSpPr>
          <p:cNvPr name="Freeform 21" id="21"/>
          <p:cNvSpPr/>
          <p:nvPr/>
        </p:nvSpPr>
        <p:spPr>
          <a:xfrm flipH="false" flipV="false" rot="7659121">
            <a:off x="-4012602"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2" id="22"/>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2100730" y="-4846650"/>
            <a:ext cx="13506576" cy="16009950"/>
          </a:xfrm>
          <a:custGeom>
            <a:avLst/>
            <a:gdLst/>
            <a:ahLst/>
            <a:cxnLst/>
            <a:rect r="r" b="b" t="t" l="l"/>
            <a:pathLst>
              <a:path h="16009950" w="13506576">
                <a:moveTo>
                  <a:pt x="13506576" y="0"/>
                </a:moveTo>
                <a:lnTo>
                  <a:pt x="0" y="0"/>
                </a:lnTo>
                <a:lnTo>
                  <a:pt x="0" y="16009950"/>
                </a:lnTo>
                <a:lnTo>
                  <a:pt x="13506576" y="16009950"/>
                </a:lnTo>
                <a:lnTo>
                  <a:pt x="13506576"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428587" y="0"/>
            <a:ext cx="5859413" cy="10287000"/>
          </a:xfrm>
          <a:custGeom>
            <a:avLst/>
            <a:gdLst/>
            <a:ahLst/>
            <a:cxnLst/>
            <a:rect r="r" b="b" t="t" l="l"/>
            <a:pathLst>
              <a:path h="10287000" w="5859413">
                <a:moveTo>
                  <a:pt x="0" y="0"/>
                </a:moveTo>
                <a:lnTo>
                  <a:pt x="5859413" y="0"/>
                </a:lnTo>
                <a:lnTo>
                  <a:pt x="5859413" y="10287000"/>
                </a:lnTo>
                <a:lnTo>
                  <a:pt x="0" y="10287000"/>
                </a:lnTo>
                <a:lnTo>
                  <a:pt x="0" y="0"/>
                </a:lnTo>
                <a:close/>
              </a:path>
            </a:pathLst>
          </a:custGeom>
          <a:blipFill>
            <a:blip r:embed="rId4"/>
            <a:stretch>
              <a:fillRect l="-106056" t="0" r="-106056" b="0"/>
            </a:stretch>
          </a:blipFill>
        </p:spPr>
      </p:sp>
      <p:grpSp>
        <p:nvGrpSpPr>
          <p:cNvPr name="Group 4" id="4"/>
          <p:cNvGrpSpPr/>
          <p:nvPr/>
        </p:nvGrpSpPr>
        <p:grpSpPr>
          <a:xfrm rot="0">
            <a:off x="1661433" y="2805838"/>
            <a:ext cx="8149317" cy="4675324"/>
            <a:chOff x="0" y="0"/>
            <a:chExt cx="10865756" cy="6233765"/>
          </a:xfrm>
        </p:grpSpPr>
        <p:sp>
          <p:nvSpPr>
            <p:cNvPr name="TextBox 5" id="5"/>
            <p:cNvSpPr txBox="true"/>
            <p:nvPr/>
          </p:nvSpPr>
          <p:spPr>
            <a:xfrm rot="0">
              <a:off x="0" y="0"/>
              <a:ext cx="10865756" cy="1727200"/>
            </a:xfrm>
            <a:prstGeom prst="rect">
              <a:avLst/>
            </a:prstGeom>
          </p:spPr>
          <p:txBody>
            <a:bodyPr anchor="t" rtlCol="false" tIns="0" lIns="0" bIns="0" rIns="0">
              <a:spAutoFit/>
            </a:bodyPr>
            <a:lstStyle/>
            <a:p>
              <a:pPr algn="l" marL="0" indent="0" lvl="0">
                <a:lnSpc>
                  <a:spcPts val="10200"/>
                </a:lnSpc>
                <a:spcBef>
                  <a:spcPct val="0"/>
                </a:spcBef>
              </a:pPr>
              <a:r>
                <a:rPr lang="en-US" sz="8500">
                  <a:solidFill>
                    <a:srgbClr val="9179FA"/>
                  </a:solidFill>
                  <a:latin typeface="Open Sauce Light"/>
                </a:rPr>
                <a:t>INTRODUCTION</a:t>
              </a:r>
            </a:p>
          </p:txBody>
        </p:sp>
        <p:sp>
          <p:nvSpPr>
            <p:cNvPr name="TextBox 6" id="6"/>
            <p:cNvSpPr txBox="true"/>
            <p:nvPr/>
          </p:nvSpPr>
          <p:spPr>
            <a:xfrm rot="0">
              <a:off x="0" y="2480915"/>
              <a:ext cx="10865756" cy="3752850"/>
            </a:xfrm>
            <a:prstGeom prst="rect">
              <a:avLst/>
            </a:prstGeom>
          </p:spPr>
          <p:txBody>
            <a:bodyPr anchor="t" rtlCol="false" tIns="0" lIns="0" bIns="0" rIns="0">
              <a:spAutoFit/>
            </a:bodyPr>
            <a:lstStyle/>
            <a:p>
              <a:pPr>
                <a:lnSpc>
                  <a:spcPts val="4500"/>
                </a:lnSpc>
              </a:pPr>
              <a:r>
                <a:rPr lang="en-US" sz="3000">
                  <a:solidFill>
                    <a:srgbClr val="FFFFFF"/>
                  </a:solidFill>
                  <a:latin typeface="Open Sauce Light"/>
                </a:rPr>
                <a:t>Welcome to a new era of banking where AS Bank's advanced software is transforming the way you manage your finances. This presentation is your window into the future of convenient and secure banking services</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237606">
            <a:off x="-5271620" y="-3875100"/>
            <a:ext cx="13506576" cy="16009950"/>
          </a:xfrm>
          <a:custGeom>
            <a:avLst/>
            <a:gdLst/>
            <a:ahLst/>
            <a:cxnLst/>
            <a:rect r="r" b="b" t="t" l="l"/>
            <a:pathLst>
              <a:path h="16009950" w="13506576">
                <a:moveTo>
                  <a:pt x="0" y="0"/>
                </a:moveTo>
                <a:lnTo>
                  <a:pt x="13506576" y="0"/>
                </a:lnTo>
                <a:lnTo>
                  <a:pt x="13506576" y="16009950"/>
                </a:lnTo>
                <a:lnTo>
                  <a:pt x="0" y="1600995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028700"/>
            <a:ext cx="7143051" cy="970643"/>
          </a:xfrm>
          <a:prstGeom prst="rect">
            <a:avLst/>
          </a:prstGeom>
        </p:spPr>
        <p:txBody>
          <a:bodyPr anchor="t" rtlCol="false" tIns="0" lIns="0" bIns="0" rIns="0">
            <a:spAutoFit/>
          </a:bodyPr>
          <a:lstStyle/>
          <a:p>
            <a:pPr algn="ctr">
              <a:lnSpc>
                <a:spcPts val="7672"/>
              </a:lnSpc>
            </a:pPr>
            <a:r>
              <a:rPr lang="en-US" sz="6394">
                <a:solidFill>
                  <a:srgbClr val="9179FA"/>
                </a:solidFill>
                <a:latin typeface="Open Sauce Medium"/>
              </a:rPr>
              <a:t>System Overview</a:t>
            </a:r>
          </a:p>
        </p:txBody>
      </p:sp>
      <p:sp>
        <p:nvSpPr>
          <p:cNvPr name="TextBox 4" id="4"/>
          <p:cNvSpPr txBox="true"/>
          <p:nvPr/>
        </p:nvSpPr>
        <p:spPr>
          <a:xfrm rot="0">
            <a:off x="1113655" y="4063200"/>
            <a:ext cx="6930814" cy="5549901"/>
          </a:xfrm>
          <a:prstGeom prst="rect">
            <a:avLst/>
          </a:prstGeom>
        </p:spPr>
        <p:txBody>
          <a:bodyPr anchor="t" rtlCol="false" tIns="0" lIns="0" bIns="0" rIns="0">
            <a:spAutoFit/>
          </a:bodyPr>
          <a:lstStyle/>
          <a:p>
            <a:pPr algn="just" marL="755646" indent="-377823" lvl="1">
              <a:lnSpc>
                <a:spcPts val="4899"/>
              </a:lnSpc>
              <a:buFont typeface="Arial"/>
              <a:buChar char="•"/>
            </a:pPr>
            <a:r>
              <a:rPr lang="en-US" sz="3499">
                <a:solidFill>
                  <a:srgbClr val="000000"/>
                </a:solidFill>
                <a:latin typeface="Open Sauce Light"/>
              </a:rPr>
              <a:t>Registration for new users.</a:t>
            </a:r>
          </a:p>
          <a:p>
            <a:pPr algn="just" marL="755646" indent="-377823" lvl="1">
              <a:lnSpc>
                <a:spcPts val="4899"/>
              </a:lnSpc>
              <a:buFont typeface="Arial"/>
              <a:buChar char="•"/>
            </a:pPr>
            <a:r>
              <a:rPr lang="en-US" sz="3499">
                <a:solidFill>
                  <a:srgbClr val="000000"/>
                </a:solidFill>
                <a:latin typeface="Open Sauce Light"/>
              </a:rPr>
              <a:t>Secure fund transfers.</a:t>
            </a:r>
          </a:p>
          <a:p>
            <a:pPr algn="just" marL="755646" indent="-377823" lvl="1">
              <a:lnSpc>
                <a:spcPts val="4899"/>
              </a:lnSpc>
              <a:buFont typeface="Arial"/>
              <a:buChar char="•"/>
            </a:pPr>
            <a:r>
              <a:rPr lang="en-US" sz="3499">
                <a:solidFill>
                  <a:srgbClr val="000000"/>
                </a:solidFill>
                <a:latin typeface="Open Sauce Light"/>
              </a:rPr>
              <a:t>Real-t</a:t>
            </a:r>
            <a:r>
              <a:rPr lang="en-US" sz="3499">
                <a:solidFill>
                  <a:srgbClr val="000000"/>
                </a:solidFill>
                <a:latin typeface="Open Sauce Light"/>
              </a:rPr>
              <a:t>ime balance checks.</a:t>
            </a:r>
          </a:p>
          <a:p>
            <a:pPr algn="just" marL="755646" indent="-377823" lvl="1">
              <a:lnSpc>
                <a:spcPts val="4899"/>
              </a:lnSpc>
              <a:buFont typeface="Arial"/>
              <a:buChar char="•"/>
            </a:pPr>
            <a:r>
              <a:rPr lang="en-US" sz="3499">
                <a:solidFill>
                  <a:srgbClr val="000000"/>
                </a:solidFill>
                <a:latin typeface="Open Sauce Light"/>
              </a:rPr>
              <a:t>Transaction history at your fingertips.</a:t>
            </a:r>
          </a:p>
          <a:p>
            <a:pPr algn="just" marL="755646" indent="-377823" lvl="1">
              <a:lnSpc>
                <a:spcPts val="4899"/>
              </a:lnSpc>
              <a:buFont typeface="Arial"/>
              <a:buChar char="•"/>
            </a:pPr>
            <a:r>
              <a:rPr lang="en-US" sz="3499">
                <a:solidFill>
                  <a:srgbClr val="000000"/>
                </a:solidFill>
                <a:latin typeface="Open Sauce Light"/>
              </a:rPr>
              <a:t>Effo</a:t>
            </a:r>
            <a:r>
              <a:rPr lang="en-US" sz="3499">
                <a:solidFill>
                  <a:srgbClr val="000000"/>
                </a:solidFill>
                <a:latin typeface="Open Sauce Light"/>
              </a:rPr>
              <a:t>rtless withdrawals.</a:t>
            </a:r>
          </a:p>
          <a:p>
            <a:pPr algn="just" marL="755646" indent="-377823" lvl="1">
              <a:lnSpc>
                <a:spcPts val="4899"/>
              </a:lnSpc>
              <a:buFont typeface="Arial"/>
              <a:buChar char="•"/>
            </a:pPr>
            <a:r>
              <a:rPr lang="en-US" sz="3499">
                <a:solidFill>
                  <a:srgbClr val="000000"/>
                </a:solidFill>
                <a:latin typeface="Open Sauce Light"/>
              </a:rPr>
              <a:t>Easy deposits for seamless banking.</a:t>
            </a:r>
          </a:p>
          <a:p>
            <a:pPr algn="just">
              <a:lnSpc>
                <a:spcPts val="4899"/>
              </a:lnSpc>
            </a:pPr>
          </a:p>
        </p:txBody>
      </p:sp>
      <p:sp>
        <p:nvSpPr>
          <p:cNvPr name="Freeform 5" id="5"/>
          <p:cNvSpPr/>
          <p:nvPr/>
        </p:nvSpPr>
        <p:spPr>
          <a:xfrm flipH="false" flipV="false" rot="0">
            <a:off x="11716399" y="0"/>
            <a:ext cx="6571601" cy="10287000"/>
          </a:xfrm>
          <a:custGeom>
            <a:avLst/>
            <a:gdLst/>
            <a:ahLst/>
            <a:cxnLst/>
            <a:rect r="r" b="b" t="t" l="l"/>
            <a:pathLst>
              <a:path h="10287000" w="6571601">
                <a:moveTo>
                  <a:pt x="0" y="0"/>
                </a:moveTo>
                <a:lnTo>
                  <a:pt x="6571601" y="0"/>
                </a:lnTo>
                <a:lnTo>
                  <a:pt x="6571601" y="10287000"/>
                </a:lnTo>
                <a:lnTo>
                  <a:pt x="0" y="10287000"/>
                </a:lnTo>
                <a:lnTo>
                  <a:pt x="0" y="0"/>
                </a:lnTo>
                <a:close/>
              </a:path>
            </a:pathLst>
          </a:custGeom>
          <a:blipFill>
            <a:blip r:embed="rId4"/>
            <a:stretch>
              <a:fillRect l="-35635" t="0" r="-101542" b="0"/>
            </a:stretch>
          </a:blipFill>
        </p:spPr>
      </p:sp>
      <p:sp>
        <p:nvSpPr>
          <p:cNvPr name="TextBox 6" id="6"/>
          <p:cNvSpPr txBox="true"/>
          <p:nvPr/>
        </p:nvSpPr>
        <p:spPr>
          <a:xfrm rot="0">
            <a:off x="1113655" y="2309105"/>
            <a:ext cx="17854598" cy="600075"/>
          </a:xfrm>
          <a:prstGeom prst="rect">
            <a:avLst/>
          </a:prstGeom>
        </p:spPr>
        <p:txBody>
          <a:bodyPr anchor="t" rtlCol="false" tIns="0" lIns="0" bIns="0" rIns="0">
            <a:spAutoFit/>
          </a:bodyPr>
          <a:lstStyle/>
          <a:p>
            <a:pPr>
              <a:lnSpc>
                <a:spcPts val="4799"/>
              </a:lnSpc>
            </a:pPr>
            <a:r>
              <a:rPr lang="en-US" sz="3999">
                <a:solidFill>
                  <a:srgbClr val="000000"/>
                </a:solidFill>
                <a:latin typeface="Open Sauce Medium"/>
              </a:rPr>
              <a:t>Key Features of AS Bank's Banking Solution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917438"/>
            <a:ext cx="7798973" cy="1943100"/>
          </a:xfrm>
          <a:prstGeom prst="rect">
            <a:avLst/>
          </a:prstGeom>
        </p:spPr>
        <p:txBody>
          <a:bodyPr anchor="t" rtlCol="false" tIns="0" lIns="0" bIns="0" rIns="0">
            <a:spAutoFit/>
          </a:bodyPr>
          <a:lstStyle/>
          <a:p>
            <a:pPr>
              <a:lnSpc>
                <a:spcPts val="7680"/>
              </a:lnSpc>
            </a:pPr>
            <a:r>
              <a:rPr lang="en-US" sz="6400">
                <a:solidFill>
                  <a:srgbClr val="FFFFFF"/>
                </a:solidFill>
                <a:latin typeface="Open Sauce Light"/>
              </a:rPr>
              <a:t>User Interface Design</a:t>
            </a:r>
          </a:p>
        </p:txBody>
      </p:sp>
      <p:sp>
        <p:nvSpPr>
          <p:cNvPr name="Freeform 3" id="3"/>
          <p:cNvSpPr/>
          <p:nvPr/>
        </p:nvSpPr>
        <p:spPr>
          <a:xfrm flipH="false" flipV="false" rot="0">
            <a:off x="-2083535" y="-2665659"/>
            <a:ext cx="12060782" cy="9166194"/>
          </a:xfrm>
          <a:custGeom>
            <a:avLst/>
            <a:gdLst/>
            <a:ahLst/>
            <a:cxnLst/>
            <a:rect r="r" b="b" t="t" l="l"/>
            <a:pathLst>
              <a:path h="9166194" w="12060782">
                <a:moveTo>
                  <a:pt x="0" y="0"/>
                </a:moveTo>
                <a:lnTo>
                  <a:pt x="12060782" y="0"/>
                </a:lnTo>
                <a:lnTo>
                  <a:pt x="12060782" y="9166194"/>
                </a:lnTo>
                <a:lnTo>
                  <a:pt x="0" y="9166194"/>
                </a:lnTo>
                <a:lnTo>
                  <a:pt x="0" y="0"/>
                </a:lnTo>
                <a:close/>
              </a:path>
            </a:pathLst>
          </a:custGeom>
          <a:blipFill>
            <a:blip r:embed="rId2">
              <a:alphaModFix amt="77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182820" y="0"/>
            <a:ext cx="12152960" cy="10287000"/>
          </a:xfrm>
          <a:custGeom>
            <a:avLst/>
            <a:gdLst/>
            <a:ahLst/>
            <a:cxnLst/>
            <a:rect r="r" b="b" t="t" l="l"/>
            <a:pathLst>
              <a:path h="10287000" w="12152960">
                <a:moveTo>
                  <a:pt x="0" y="0"/>
                </a:moveTo>
                <a:lnTo>
                  <a:pt x="12152960" y="0"/>
                </a:lnTo>
                <a:lnTo>
                  <a:pt x="12152960" y="10287000"/>
                </a:lnTo>
                <a:lnTo>
                  <a:pt x="0" y="10287000"/>
                </a:lnTo>
                <a:lnTo>
                  <a:pt x="0" y="0"/>
                </a:lnTo>
                <a:close/>
              </a:path>
            </a:pathLst>
          </a:custGeom>
          <a:blipFill>
            <a:blip r:embed="rId4"/>
            <a:stretch>
              <a:fillRect l="-18355" t="-8865" r="-20738" b="0"/>
            </a:stretch>
          </a:blipFill>
        </p:spPr>
      </p:sp>
      <p:sp>
        <p:nvSpPr>
          <p:cNvPr name="TextBox 5" id="5"/>
          <p:cNvSpPr txBox="true"/>
          <p:nvPr/>
        </p:nvSpPr>
        <p:spPr>
          <a:xfrm rot="0">
            <a:off x="1028700" y="5399698"/>
            <a:ext cx="6930814" cy="3692526"/>
          </a:xfrm>
          <a:prstGeom prst="rect">
            <a:avLst/>
          </a:prstGeom>
        </p:spPr>
        <p:txBody>
          <a:bodyPr anchor="t" rtlCol="false" tIns="0" lIns="0" bIns="0" rIns="0">
            <a:spAutoFit/>
          </a:bodyPr>
          <a:lstStyle/>
          <a:p>
            <a:pPr algn="just" marL="755646" indent="-377823" lvl="1">
              <a:lnSpc>
                <a:spcPts val="4899"/>
              </a:lnSpc>
              <a:buFont typeface="Arial"/>
              <a:buChar char="•"/>
            </a:pPr>
            <a:r>
              <a:rPr lang="en-US" sz="3499">
                <a:solidFill>
                  <a:srgbClr val="FFFFFF"/>
                </a:solidFill>
                <a:latin typeface="Open Sauce Light"/>
              </a:rPr>
              <a:t>Effortless navigation.</a:t>
            </a:r>
          </a:p>
          <a:p>
            <a:pPr algn="just" marL="755646" indent="-377823" lvl="1">
              <a:lnSpc>
                <a:spcPts val="4899"/>
              </a:lnSpc>
              <a:buFont typeface="Arial"/>
              <a:buChar char="•"/>
            </a:pPr>
            <a:r>
              <a:rPr lang="en-US" sz="3499">
                <a:solidFill>
                  <a:srgbClr val="FFFFFF"/>
                </a:solidFill>
                <a:latin typeface="Open Sauce Light"/>
              </a:rPr>
              <a:t>Consistency in layout.</a:t>
            </a:r>
          </a:p>
          <a:p>
            <a:pPr algn="just" marL="755646" indent="-377823" lvl="1">
              <a:lnSpc>
                <a:spcPts val="4899"/>
              </a:lnSpc>
              <a:buFont typeface="Arial"/>
              <a:buChar char="•"/>
            </a:pPr>
            <a:r>
              <a:rPr lang="en-US" sz="3499">
                <a:solidFill>
                  <a:srgbClr val="FFFFFF"/>
                </a:solidFill>
                <a:latin typeface="Open Sauce Light"/>
              </a:rPr>
              <a:t>Accessibility for all users.</a:t>
            </a:r>
          </a:p>
          <a:p>
            <a:pPr algn="just" marL="755646" indent="-377823" lvl="1">
              <a:lnSpc>
                <a:spcPts val="4899"/>
              </a:lnSpc>
              <a:buFont typeface="Arial"/>
              <a:buChar char="•"/>
            </a:pPr>
            <a:r>
              <a:rPr lang="en-US" sz="3499">
                <a:solidFill>
                  <a:srgbClr val="FFFFFF"/>
                </a:solidFill>
                <a:latin typeface="Open Sauce Light"/>
              </a:rPr>
              <a:t>Clear and informative feedback.</a:t>
            </a:r>
          </a:p>
          <a:p>
            <a:pPr algn="just">
              <a:lnSpc>
                <a:spcPts val="489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75920" y="-4827600"/>
            <a:ext cx="13506576" cy="16009950"/>
          </a:xfrm>
          <a:custGeom>
            <a:avLst/>
            <a:gdLst/>
            <a:ahLst/>
            <a:cxnLst/>
            <a:rect r="r" b="b" t="t" l="l"/>
            <a:pathLst>
              <a:path h="16009950" w="13506576">
                <a:moveTo>
                  <a:pt x="0" y="0"/>
                </a:moveTo>
                <a:lnTo>
                  <a:pt x="13506576" y="0"/>
                </a:lnTo>
                <a:lnTo>
                  <a:pt x="13506576" y="16009950"/>
                </a:lnTo>
                <a:lnTo>
                  <a:pt x="0" y="1600995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35872" y="3258987"/>
            <a:ext cx="7237986" cy="5549901"/>
          </a:xfrm>
          <a:prstGeom prst="rect">
            <a:avLst/>
          </a:prstGeom>
        </p:spPr>
        <p:txBody>
          <a:bodyPr anchor="t" rtlCol="false" tIns="0" lIns="0" bIns="0" rIns="0">
            <a:spAutoFit/>
          </a:bodyPr>
          <a:lstStyle/>
          <a:p>
            <a:pPr algn="just" marL="755646" indent="-377823" lvl="1">
              <a:lnSpc>
                <a:spcPts val="4899"/>
              </a:lnSpc>
              <a:buFont typeface="Arial"/>
              <a:buChar char="•"/>
            </a:pPr>
            <a:r>
              <a:rPr lang="en-US" sz="3499">
                <a:solidFill>
                  <a:srgbClr val="000000"/>
                </a:solidFill>
                <a:latin typeface="Open Sauce Light"/>
              </a:rPr>
              <a:t>Secure communication with the MySQL backend database.</a:t>
            </a:r>
          </a:p>
          <a:p>
            <a:pPr algn="just" marL="755646" indent="-377823" lvl="1">
              <a:lnSpc>
                <a:spcPts val="4899"/>
              </a:lnSpc>
              <a:buFont typeface="Arial"/>
              <a:buChar char="•"/>
            </a:pPr>
            <a:r>
              <a:rPr lang="en-US" sz="3499">
                <a:solidFill>
                  <a:srgbClr val="000000"/>
                </a:solidFill>
                <a:latin typeface="Open Sauce Light"/>
              </a:rPr>
              <a:t>Data storage and retrieval for users and transactions.</a:t>
            </a:r>
          </a:p>
          <a:p>
            <a:pPr algn="just" marL="755646" indent="-377823" lvl="1">
              <a:lnSpc>
                <a:spcPts val="4899"/>
              </a:lnSpc>
              <a:buFont typeface="Arial"/>
              <a:buChar char="•"/>
            </a:pPr>
            <a:r>
              <a:rPr lang="en-US" sz="3499">
                <a:solidFill>
                  <a:srgbClr val="000000"/>
                </a:solidFill>
                <a:latin typeface="Open Sauce Light"/>
              </a:rPr>
              <a:t>Scalability for accommodating future growth.</a:t>
            </a:r>
          </a:p>
          <a:p>
            <a:pPr algn="just" marL="755646" indent="-377823" lvl="1">
              <a:lnSpc>
                <a:spcPts val="4899"/>
              </a:lnSpc>
              <a:buFont typeface="Arial"/>
              <a:buChar char="•"/>
            </a:pPr>
            <a:r>
              <a:rPr lang="en-US" sz="3499">
                <a:solidFill>
                  <a:srgbClr val="000000"/>
                </a:solidFill>
                <a:latin typeface="Open Sauce Light"/>
              </a:rPr>
              <a:t>Our app can give output in xlsx format of all transaction</a:t>
            </a:r>
          </a:p>
          <a:p>
            <a:pPr algn="just">
              <a:lnSpc>
                <a:spcPts val="4899"/>
              </a:lnSpc>
            </a:pPr>
          </a:p>
        </p:txBody>
      </p:sp>
      <p:sp>
        <p:nvSpPr>
          <p:cNvPr name="Freeform 4" id="4"/>
          <p:cNvSpPr/>
          <p:nvPr/>
        </p:nvSpPr>
        <p:spPr>
          <a:xfrm flipH="false" flipV="false" rot="7659121">
            <a:off x="-4012602"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0051848" y="3086100"/>
            <a:ext cx="7207452" cy="4114800"/>
          </a:xfrm>
          <a:custGeom>
            <a:avLst/>
            <a:gdLst/>
            <a:ahLst/>
            <a:cxnLst/>
            <a:rect r="r" b="b" t="t" l="l"/>
            <a:pathLst>
              <a:path h="4114800" w="7207452">
                <a:moveTo>
                  <a:pt x="0" y="0"/>
                </a:moveTo>
                <a:lnTo>
                  <a:pt x="7207452" y="0"/>
                </a:lnTo>
                <a:lnTo>
                  <a:pt x="7207452"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028700" y="1028700"/>
            <a:ext cx="7545158" cy="970643"/>
          </a:xfrm>
          <a:prstGeom prst="rect">
            <a:avLst/>
          </a:prstGeom>
        </p:spPr>
        <p:txBody>
          <a:bodyPr anchor="t" rtlCol="false" tIns="0" lIns="0" bIns="0" rIns="0">
            <a:spAutoFit/>
          </a:bodyPr>
          <a:lstStyle/>
          <a:p>
            <a:pPr algn="ctr">
              <a:lnSpc>
                <a:spcPts val="7672"/>
              </a:lnSpc>
            </a:pPr>
            <a:r>
              <a:rPr lang="en-US" sz="6394">
                <a:solidFill>
                  <a:srgbClr val="9179FA"/>
                </a:solidFill>
                <a:latin typeface="Open Sauce Medium"/>
              </a:rPr>
              <a:t>System Interfaces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06307" y="-6351348"/>
            <a:ext cx="19300614" cy="9966135"/>
          </a:xfrm>
          <a:custGeom>
            <a:avLst/>
            <a:gdLst/>
            <a:ahLst/>
            <a:cxnLst/>
            <a:rect r="r" b="b" t="t" l="l"/>
            <a:pathLst>
              <a:path h="9966135" w="19300614">
                <a:moveTo>
                  <a:pt x="0" y="0"/>
                </a:moveTo>
                <a:lnTo>
                  <a:pt x="19300614" y="0"/>
                </a:lnTo>
                <a:lnTo>
                  <a:pt x="19300614" y="9966135"/>
                </a:lnTo>
                <a:lnTo>
                  <a:pt x="0" y="99661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0">
            <a:off x="-506307" y="6672213"/>
            <a:ext cx="19300614" cy="9966135"/>
          </a:xfrm>
          <a:custGeom>
            <a:avLst/>
            <a:gdLst/>
            <a:ahLst/>
            <a:cxnLst/>
            <a:rect r="r" b="b" t="t" l="l"/>
            <a:pathLst>
              <a:path h="9966135" w="19300614">
                <a:moveTo>
                  <a:pt x="0" y="9966135"/>
                </a:moveTo>
                <a:lnTo>
                  <a:pt x="19300614" y="9966135"/>
                </a:lnTo>
                <a:lnTo>
                  <a:pt x="19300614" y="0"/>
                </a:lnTo>
                <a:lnTo>
                  <a:pt x="0" y="0"/>
                </a:lnTo>
                <a:lnTo>
                  <a:pt x="0" y="9966135"/>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214856" y="-2948791"/>
            <a:ext cx="21502856" cy="22064498"/>
          </a:xfrm>
          <a:custGeom>
            <a:avLst/>
            <a:gdLst/>
            <a:ahLst/>
            <a:cxnLst/>
            <a:rect r="r" b="b" t="t" l="l"/>
            <a:pathLst>
              <a:path h="22064498" w="21502856">
                <a:moveTo>
                  <a:pt x="0" y="0"/>
                </a:moveTo>
                <a:lnTo>
                  <a:pt x="21502856" y="0"/>
                </a:lnTo>
                <a:lnTo>
                  <a:pt x="21502856" y="22064498"/>
                </a:lnTo>
                <a:lnTo>
                  <a:pt x="0" y="22064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492734" y="4206517"/>
            <a:ext cx="7302533" cy="1702517"/>
          </a:xfrm>
          <a:prstGeom prst="rect">
            <a:avLst/>
          </a:prstGeom>
        </p:spPr>
        <p:txBody>
          <a:bodyPr anchor="t" rtlCol="false" tIns="0" lIns="0" bIns="0" rIns="0">
            <a:spAutoFit/>
          </a:bodyPr>
          <a:lstStyle/>
          <a:p>
            <a:pPr>
              <a:lnSpc>
                <a:spcPts val="13948"/>
              </a:lnSpc>
            </a:pPr>
            <a:r>
              <a:rPr lang="en-US" sz="10107" spc="990">
                <a:solidFill>
                  <a:srgbClr val="FFFFFF"/>
                </a:solidFill>
                <a:latin typeface="Oswald"/>
              </a:rPr>
              <a:t>ER DIAGRAM</a:t>
            </a:r>
          </a:p>
        </p:txBody>
      </p:sp>
      <p:sp>
        <p:nvSpPr>
          <p:cNvPr name="Freeform 6" id="6"/>
          <p:cNvSpPr/>
          <p:nvPr/>
        </p:nvSpPr>
        <p:spPr>
          <a:xfrm flipH="false" flipV="false" rot="10590967">
            <a:off x="-2723794" y="-1028598"/>
            <a:ext cx="14888833" cy="12344197"/>
          </a:xfrm>
          <a:custGeom>
            <a:avLst/>
            <a:gdLst/>
            <a:ahLst/>
            <a:cxnLst/>
            <a:rect r="r" b="b" t="t" l="l"/>
            <a:pathLst>
              <a:path h="12344197" w="14888833">
                <a:moveTo>
                  <a:pt x="0" y="0"/>
                </a:moveTo>
                <a:lnTo>
                  <a:pt x="14888834" y="0"/>
                </a:lnTo>
                <a:lnTo>
                  <a:pt x="14888834" y="12344196"/>
                </a:lnTo>
                <a:lnTo>
                  <a:pt x="0" y="123441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7739551" y="-4995145"/>
            <a:ext cx="13506576" cy="16009950"/>
          </a:xfrm>
          <a:custGeom>
            <a:avLst/>
            <a:gdLst/>
            <a:ahLst/>
            <a:cxnLst/>
            <a:rect r="r" b="b" t="t" l="l"/>
            <a:pathLst>
              <a:path h="16009950" w="13506576">
                <a:moveTo>
                  <a:pt x="13506577" y="0"/>
                </a:moveTo>
                <a:lnTo>
                  <a:pt x="0" y="0"/>
                </a:lnTo>
                <a:lnTo>
                  <a:pt x="0" y="16009951"/>
                </a:lnTo>
                <a:lnTo>
                  <a:pt x="13506577" y="16009951"/>
                </a:lnTo>
                <a:lnTo>
                  <a:pt x="13506577"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10800000">
            <a:off x="10379690" y="85047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7014569" y="-876263"/>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CCCCCC"/>
            </a:solidFill>
          </p:spPr>
        </p:sp>
        <p:sp>
          <p:nvSpPr>
            <p:cNvPr name="TextBox 6" id="6"/>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Freeform 7" id="7"/>
          <p:cNvSpPr/>
          <p:nvPr/>
        </p:nvSpPr>
        <p:spPr>
          <a:xfrm flipH="false" flipV="false" rot="0">
            <a:off x="490825" y="2770403"/>
            <a:ext cx="9528120" cy="4746195"/>
          </a:xfrm>
          <a:custGeom>
            <a:avLst/>
            <a:gdLst/>
            <a:ahLst/>
            <a:cxnLst/>
            <a:rect r="r" b="b" t="t" l="l"/>
            <a:pathLst>
              <a:path h="4746195" w="9528120">
                <a:moveTo>
                  <a:pt x="0" y="0"/>
                </a:moveTo>
                <a:lnTo>
                  <a:pt x="9528120" y="0"/>
                </a:lnTo>
                <a:lnTo>
                  <a:pt x="9528120" y="4746194"/>
                </a:lnTo>
                <a:lnTo>
                  <a:pt x="0" y="4746194"/>
                </a:lnTo>
                <a:lnTo>
                  <a:pt x="0" y="0"/>
                </a:lnTo>
                <a:close/>
              </a:path>
            </a:pathLst>
          </a:custGeom>
          <a:blipFill>
            <a:blip r:embed="rId6"/>
            <a:stretch>
              <a:fillRect l="0" t="0" r="0" b="0"/>
            </a:stretch>
          </a:blipFill>
        </p:spPr>
      </p:sp>
      <p:sp>
        <p:nvSpPr>
          <p:cNvPr name="TextBox 8" id="8"/>
          <p:cNvSpPr txBox="true"/>
          <p:nvPr/>
        </p:nvSpPr>
        <p:spPr>
          <a:xfrm rot="0">
            <a:off x="10956731" y="1673546"/>
            <a:ext cx="6237674" cy="947246"/>
          </a:xfrm>
          <a:prstGeom prst="rect">
            <a:avLst/>
          </a:prstGeom>
        </p:spPr>
        <p:txBody>
          <a:bodyPr anchor="t" rtlCol="false" tIns="0" lIns="0" bIns="0" rIns="0">
            <a:spAutoFit/>
          </a:bodyPr>
          <a:lstStyle/>
          <a:p>
            <a:pPr algn="ctr" marL="0" indent="0" lvl="0">
              <a:lnSpc>
                <a:spcPts val="7742"/>
              </a:lnSpc>
              <a:spcBef>
                <a:spcPct val="0"/>
              </a:spcBef>
            </a:pPr>
            <a:r>
              <a:rPr lang="en-US" sz="5610" spc="549">
                <a:solidFill>
                  <a:srgbClr val="231F20"/>
                </a:solidFill>
                <a:latin typeface="Oswald Bold"/>
              </a:rPr>
              <a:t>ER DIAGRAM</a:t>
            </a:r>
          </a:p>
        </p:txBody>
      </p:sp>
      <p:sp>
        <p:nvSpPr>
          <p:cNvPr name="TextBox 9" id="9"/>
          <p:cNvSpPr txBox="true"/>
          <p:nvPr/>
        </p:nvSpPr>
        <p:spPr>
          <a:xfrm rot="0">
            <a:off x="10379690" y="3325642"/>
            <a:ext cx="7391755" cy="4911782"/>
          </a:xfrm>
          <a:prstGeom prst="rect">
            <a:avLst/>
          </a:prstGeom>
        </p:spPr>
        <p:txBody>
          <a:bodyPr anchor="t" rtlCol="false" tIns="0" lIns="0" bIns="0" rIns="0">
            <a:spAutoFit/>
          </a:bodyPr>
          <a:lstStyle/>
          <a:p>
            <a:pPr algn="just">
              <a:lnSpc>
                <a:spcPts val="3244"/>
              </a:lnSpc>
              <a:spcBef>
                <a:spcPct val="0"/>
              </a:spcBef>
            </a:pPr>
            <a:r>
              <a:rPr lang="en-US" sz="2495">
                <a:solidFill>
                  <a:srgbClr val="231F20"/>
                </a:solidFill>
                <a:latin typeface="Open Sauce"/>
              </a:rPr>
              <a:t>An Entity-Relationship (ER) diagram is a visual representation used in database design to depict the data model of a system. It illustrates the entities (objects, concepts, or things) within a system, their attributes (properties or characteristics), and the relationships (associations or connections) between these entities. ER diagrams provide a clear and concise way to define the structure and organization of data in a database, helping to understand and document how various data elements interact with each other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10800000">
            <a:off x="-4456612" y="-1354342"/>
            <a:ext cx="15317555" cy="11641342"/>
          </a:xfrm>
          <a:custGeom>
            <a:avLst/>
            <a:gdLst/>
            <a:ahLst/>
            <a:cxnLst/>
            <a:rect r="r" b="b" t="t" l="l"/>
            <a:pathLst>
              <a:path h="11641342" w="15317555">
                <a:moveTo>
                  <a:pt x="15317555" y="0"/>
                </a:moveTo>
                <a:lnTo>
                  <a:pt x="0" y="0"/>
                </a:lnTo>
                <a:lnTo>
                  <a:pt x="0" y="11641342"/>
                </a:lnTo>
                <a:lnTo>
                  <a:pt x="15317555" y="11641342"/>
                </a:lnTo>
                <a:lnTo>
                  <a:pt x="15317555" y="0"/>
                </a:lnTo>
                <a:close/>
              </a:path>
            </a:pathLst>
          </a:custGeom>
          <a:blipFill>
            <a:blip r:embed="rId2">
              <a:alphaModFix amt="77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075963" y="3857625"/>
            <a:ext cx="11331152" cy="2571750"/>
          </a:xfrm>
          <a:prstGeom prst="rect">
            <a:avLst/>
          </a:prstGeom>
        </p:spPr>
        <p:txBody>
          <a:bodyPr anchor="t" rtlCol="false" tIns="0" lIns="0" bIns="0" rIns="0">
            <a:spAutoFit/>
          </a:bodyPr>
          <a:lstStyle/>
          <a:p>
            <a:pPr algn="ctr">
              <a:lnSpc>
                <a:spcPts val="10199"/>
              </a:lnSpc>
            </a:pPr>
            <a:r>
              <a:rPr lang="en-US" sz="8499">
                <a:solidFill>
                  <a:srgbClr val="FFFFFF"/>
                </a:solidFill>
                <a:latin typeface="Open Sauce Bold"/>
              </a:rPr>
              <a:t>Data Flow Diagram </a:t>
            </a:r>
            <a:r>
              <a:rPr lang="en-US" sz="8499">
                <a:solidFill>
                  <a:srgbClr val="9976FF"/>
                </a:solidFill>
                <a:latin typeface="Open Sauce Bold"/>
              </a:rPr>
              <a:t>(DFD)</a:t>
            </a:r>
          </a:p>
        </p:txBody>
      </p:sp>
      <p:sp>
        <p:nvSpPr>
          <p:cNvPr name="Freeform 4" id="4"/>
          <p:cNvSpPr/>
          <p:nvPr/>
        </p:nvSpPr>
        <p:spPr>
          <a:xfrm flipH="false" flipV="false" rot="-9504825">
            <a:off x="13527683" y="106225"/>
            <a:ext cx="11064235" cy="7543797"/>
          </a:xfrm>
          <a:custGeom>
            <a:avLst/>
            <a:gdLst/>
            <a:ahLst/>
            <a:cxnLst/>
            <a:rect r="r" b="b" t="t" l="l"/>
            <a:pathLst>
              <a:path h="7543797" w="11064235">
                <a:moveTo>
                  <a:pt x="0" y="0"/>
                </a:moveTo>
                <a:lnTo>
                  <a:pt x="11064236" y="0"/>
                </a:lnTo>
                <a:lnTo>
                  <a:pt x="11064236" y="7543797"/>
                </a:lnTo>
                <a:lnTo>
                  <a:pt x="0" y="7543797"/>
                </a:lnTo>
                <a:lnTo>
                  <a:pt x="0" y="0"/>
                </a:lnTo>
                <a:close/>
              </a:path>
            </a:pathLst>
          </a:custGeom>
          <a:blipFill>
            <a:blip r:embed="rId4">
              <a:alphaModFix amt="55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DAFxPcjEPqw</dc:identifier>
  <dcterms:modified xsi:type="dcterms:W3CDTF">2011-08-01T06:04:30Z</dcterms:modified>
  <cp:revision>1</cp:revision>
  <dc:title>Banking Management System</dc:title>
</cp:coreProperties>
</file>

<file path=docProps/thumbnail.jpeg>
</file>